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1" r:id="rId5"/>
    <p:sldMasterId id="214748367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</p:sldIdLst>
  <p:sldSz cy="5143500" cx="9144000"/>
  <p:notesSz cx="6858000" cy="9144000"/>
  <p:embeddedFontLst>
    <p:embeddedFont>
      <p:font typeface="Work Sans"/>
      <p:regular r:id="rId27"/>
      <p:bold r:id="rId28"/>
      <p:italic r:id="rId29"/>
      <p:boldItalic r:id="rId30"/>
    </p:embeddedFont>
    <p:embeddedFont>
      <p:font typeface="Work Sans Light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4684A8B-CA77-42C1-A39B-75BF5EBC6BBF}">
  <a:tblStyle styleId="{24684A8B-CA77-42C1-A39B-75BF5EBC6BB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font" Target="fonts/WorkSans-bold.fntdata"/><Relationship Id="rId27" Type="http://schemas.openxmlformats.org/officeDocument/2006/relationships/font" Target="fonts/WorkSans-regular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WorkSans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WorkSansLight-regular.fntdata"/><Relationship Id="rId30" Type="http://schemas.openxmlformats.org/officeDocument/2006/relationships/font" Target="fonts/WorkSans-boldItalic.fntdata"/><Relationship Id="rId11" Type="http://schemas.openxmlformats.org/officeDocument/2006/relationships/slide" Target="slides/slide4.xml"/><Relationship Id="rId33" Type="http://schemas.openxmlformats.org/officeDocument/2006/relationships/font" Target="fonts/WorkSansLight-italic.fntdata"/><Relationship Id="rId10" Type="http://schemas.openxmlformats.org/officeDocument/2006/relationships/slide" Target="slides/slide3.xml"/><Relationship Id="rId32" Type="http://schemas.openxmlformats.org/officeDocument/2006/relationships/font" Target="fonts/WorkSansLight-bold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34" Type="http://schemas.openxmlformats.org/officeDocument/2006/relationships/font" Target="fonts/WorkSansLight-boldItalic.fntdata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491c4da39_2_8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6491c4da39_2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6491c4da39_2_13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" name="Google Shape;195;g36491c4da39_2_13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491c4da39_4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g36491c4da39_4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6491c4da39_4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g36491c4da39_4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822542b2a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5" name="Google Shape;215;g3822542b2a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66416bf90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1" name="Google Shape;221;g366416bf90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664273af4f_2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3664273af4f_2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822542b2aa_0_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" name="Google Shape;233;g3822542b2aa_0_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822542b2aa_0_3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9" name="Google Shape;239;g3822542b2aa_0_3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82539b03bc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g382539b03bc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6491c4da39_2_1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4" name="Google Shape;254;g36491c4da39_2_1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6491c4da39_2_8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" name="Google Shape;138;g36491c4da39_2_8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6491c4da39_2_9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g36491c4da39_2_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491c4da39_2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g36491c4da39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6491c4da39_2_1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9" name="Google Shape;159;g36491c4da39_2_10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6491c4da39_2_1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g36491c4da39_2_1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6491c4da39_2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3" name="Google Shape;173;g36491c4da39_2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6491c4da39_2_1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0" name="Google Shape;180;g36491c4da39_2_1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6491c4da39_2_1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8" name="Google Shape;188;g36491c4da39_2_1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" name="Google Shape;62;p15"/>
          <p:cNvSpPr txBox="1"/>
          <p:nvPr>
            <p:ph idx="1" type="subTitle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63" name="Google Shape;63;p1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" name="Google Shape;69;p16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7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" name="Google Shape;74;p17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5" name="Google Shape;75;p17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8"/>
          <p:cNvSpPr txBox="1"/>
          <p:nvPr>
            <p:ph idx="1" type="body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" name="Google Shape;81;p18"/>
          <p:cNvSpPr txBox="1"/>
          <p:nvPr>
            <p:ph idx="2" type="body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p18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9"/>
          <p:cNvSpPr txBox="1"/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9"/>
          <p:cNvSpPr txBox="1"/>
          <p:nvPr>
            <p:ph idx="1" type="body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88" name="Google Shape;88;p19"/>
          <p:cNvSpPr txBox="1"/>
          <p:nvPr>
            <p:ph idx="2" type="body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9" name="Google Shape;89;p19"/>
          <p:cNvSpPr txBox="1"/>
          <p:nvPr>
            <p:ph idx="3" type="body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1" sz="14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0" name="Google Shape;90;p19"/>
          <p:cNvSpPr txBox="1"/>
          <p:nvPr>
            <p:ph idx="4" type="body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" name="Google Shape;91;p19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" name="Google Shape;96;p20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indent="-2286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indent="-2286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350073" y="1467445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349573" y="-447080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175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eño personalizado">
  <p:cSld name="Diseño personalizado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7" name="Google Shape;127;p25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8" name="Google Shape;128;p25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5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theme" Target="../theme/theme3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5" Type="http://schemas.openxmlformats.org/officeDocument/2006/relationships/hyperlink" Target="https://docs.google.com/forms/d/e/1FAIpQLSdZalD27dRg0Y8VzD3HmHj1_2U4AqjA6qrIIBWiehiuEmnNuw/viewform?usp=preview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2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hyperlink" Target="https://github.com/marianacortes0/PROYECTO-EYES-SCHOOL" TargetMode="External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2.jpg"/><Relationship Id="rId5" Type="http://schemas.openxmlformats.org/officeDocument/2006/relationships/image" Target="../media/image2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/>
        </p:nvSpPr>
        <p:spPr>
          <a:xfrm>
            <a:off x="700329" y="1158797"/>
            <a:ext cx="4840200" cy="25627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4100"/>
              <a:buFont typeface="Work Sans"/>
              <a:buNone/>
            </a:pPr>
            <a:r>
              <a:rPr b="1" i="0" lang="es-419" sz="4100" u="none" cap="none" strike="noStrike">
                <a:solidFill>
                  <a:srgbClr val="3F3F3F"/>
                </a:solidFill>
                <a:latin typeface="Work Sans"/>
                <a:ea typeface="Work Sans"/>
                <a:cs typeface="Work Sans"/>
                <a:sym typeface="Work Sans"/>
              </a:rPr>
              <a:t>Sistema de información para administración escolar </a:t>
            </a:r>
            <a:endParaRPr b="1" i="0" sz="3000" u="none" cap="none" strike="noStrike">
              <a:solidFill>
                <a:srgbClr val="3F3F3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35" name="Google Shape;135;p26" title="ChatGPT Image 19 ago 2025, 08_18_53 a.m.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14826" y="3721538"/>
            <a:ext cx="1293523" cy="8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5"/>
          <p:cNvSpPr txBox="1"/>
          <p:nvPr/>
        </p:nvSpPr>
        <p:spPr>
          <a:xfrm>
            <a:off x="342177" y="527523"/>
            <a:ext cx="7361775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PROCESOS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8" name="Google Shape;19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475" y="1190053"/>
            <a:ext cx="6730876" cy="36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6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DIAGRAMAS DE PROCESOS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8275" y="1243300"/>
            <a:ext cx="5889826" cy="14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94550" y="2884025"/>
            <a:ext cx="6071075" cy="2114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</a:t>
            </a: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 DE RECOLECCION DE INFORMACION</a:t>
            </a:r>
            <a:endParaRPr b="1" sz="27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t/>
            </a:r>
            <a:endParaRPr b="1" sz="1600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11" name="Google Shape;211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225" y="2172825"/>
            <a:ext cx="8333550" cy="27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7">
            <a:hlinkClick r:id="rId5"/>
          </p:cNvPr>
          <p:cNvSpPr/>
          <p:nvPr/>
        </p:nvSpPr>
        <p:spPr>
          <a:xfrm>
            <a:off x="404325" y="1543875"/>
            <a:ext cx="3331800" cy="36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VER FORMULARIO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8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ANÁLISIS DE RECOLECCION DE INFORMACION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0023" y="1637725"/>
            <a:ext cx="6761001" cy="313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9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24" name="Google Shape;224;p39"/>
          <p:cNvGraphicFramePr/>
          <p:nvPr/>
        </p:nvGraphicFramePr>
        <p:xfrm>
          <a:off x="115150" y="438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{24684A8B-CA77-42C1-A39B-75BF5EBC6BBF}</a:tableStyleId>
              </a:tblPr>
              <a:tblGrid>
                <a:gridCol w="3741925"/>
                <a:gridCol w="5171775"/>
              </a:tblGrid>
              <a:tr h="2523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Categoría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Hallazgos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Caracterización de encuestados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La mayoría corresponde a estudiantes, seguidos por docentes; en menor medida administrativos y coordinadores. Refleja principalmente la experiencia de usuarios finales.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Herramientas de gestión actuales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Predominan medios físicos (listados, observadores, manuales). Uso complementario de Excel. Bajo nivel de digitalización, duplicidad de tareas y riesgo de pérdida de información.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49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Principales dificultades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Registro de calificaciones, control de asistencias y comunicación con padres. Procesos que más tiempo consumen y generan inconsistencias.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93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Expectativas frente a un sistema de información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020975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Desean carga y consulta de calificaciones, control de asistencia con QR, retroalimentación convivencial y predicción de rendimiento con IA. Interés en automatización y apoyo pedagógico.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Uso actual de sistemas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La mayoría no cuenta con sistema, evidenciando una brecha entre necesidades y soluciones implementadas.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44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Preferencias de implementación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Alta preferencia por aplicación móvil, valoran accesibilidad y usabilidad en dispositivos cotidianos.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93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s-419" sz="1000"/>
                        <a:t>Síntesis general</a:t>
                      </a:r>
                      <a:endParaRPr b="1"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s-419" sz="1000"/>
                        <a:t>Comunidad educativa con limitaciones por gestión manual, reconoce urgencia de digitalizar procesos claves, alto interés en sistemas con funciones móviles e innovaciones para gestión académica y formación integral.</a:t>
                      </a:r>
                      <a:endParaRPr sz="1000"/>
                    </a:p>
                  </a:txBody>
                  <a:tcPr marT="91425" marB="91425" marR="28575" marL="28575" anchor="ctr">
                    <a:lnL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0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0" name="Google Shape;23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1813" y="1083723"/>
            <a:ext cx="6220366" cy="375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1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HISTORIAS DE USUARIO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6" name="Google Shape;23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0413" y="1083723"/>
            <a:ext cx="6323180" cy="3754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2"/>
          <p:cNvSpPr txBox="1"/>
          <p:nvPr/>
        </p:nvSpPr>
        <p:spPr>
          <a:xfrm>
            <a:off x="342177" y="527523"/>
            <a:ext cx="73617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MOCKUPS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2" name="Google Shape;2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175" y="1236125"/>
            <a:ext cx="4022174" cy="211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750" y="1236125"/>
            <a:ext cx="4433875" cy="2032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42"/>
          <p:cNvSpPr txBox="1"/>
          <p:nvPr/>
        </p:nvSpPr>
        <p:spPr>
          <a:xfrm>
            <a:off x="342175" y="3877050"/>
            <a:ext cx="5306700" cy="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-419" sz="1100" u="sng">
                <a:solidFill>
                  <a:schemeClr val="hlink"/>
                </a:solidFill>
              </a:rPr>
              <a:t>https://www.figma.com/make/ty7PFBHRdljmDlaILirHMg/Eyes-School-MockUps?node-id=0-1&amp;p=f&amp;t=jqMioujH4q8XT5PQ-0&amp;fullscreen=1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3"/>
          <p:cNvSpPr txBox="1"/>
          <p:nvPr/>
        </p:nvSpPr>
        <p:spPr>
          <a:xfrm>
            <a:off x="3828177" y="558200"/>
            <a:ext cx="1612200" cy="460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lang="es-419" sz="2700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GITHUB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43">
            <a:hlinkClick r:id="rId4"/>
          </p:cNvPr>
          <p:cNvSpPr/>
          <p:nvPr/>
        </p:nvSpPr>
        <p:spPr>
          <a:xfrm>
            <a:off x="5624625" y="2341500"/>
            <a:ext cx="2840400" cy="46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>
                <a:latin typeface="Calibri"/>
                <a:ea typeface="Calibri"/>
                <a:cs typeface="Calibri"/>
                <a:sym typeface="Calibri"/>
              </a:rPr>
              <a:t>CLICK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1" name="Google Shape;251;p43"/>
          <p:cNvPicPr preferRelativeResize="0"/>
          <p:nvPr/>
        </p:nvPicPr>
        <p:blipFill rotWithShape="1">
          <a:blip r:embed="rId5">
            <a:alphaModFix/>
          </a:blip>
          <a:srcRect b="-22684" l="0" r="0" t="0"/>
          <a:stretch/>
        </p:blipFill>
        <p:spPr>
          <a:xfrm>
            <a:off x="106325" y="1206575"/>
            <a:ext cx="5241925" cy="328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/>
        </p:nvSpPr>
        <p:spPr>
          <a:xfrm>
            <a:off x="2747717" y="1651169"/>
            <a:ext cx="3588750" cy="145462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4500"/>
              <a:buFont typeface="Work Sans"/>
              <a:buNone/>
            </a:pPr>
            <a:r>
              <a:rPr b="1" i="0" lang="es-419" sz="45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EYES SCHOOL</a:t>
            </a:r>
            <a:endParaRPr b="1" i="0" sz="5400" u="none" cap="none" strike="noStrike">
              <a:solidFill>
                <a:srgbClr val="4D4D4C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141" name="Google Shape;141;p27"/>
          <p:cNvCxnSpPr/>
          <p:nvPr/>
        </p:nvCxnSpPr>
        <p:spPr>
          <a:xfrm>
            <a:off x="3729171" y="3105794"/>
            <a:ext cx="1685658" cy="0"/>
          </a:xfrm>
          <a:prstGeom prst="straightConnector1">
            <a:avLst/>
          </a:prstGeom>
          <a:noFill/>
          <a:ln cap="flat" cmpd="sng" w="12700">
            <a:solidFill>
              <a:srgbClr val="38AA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2" name="Google Shape;142;p27"/>
          <p:cNvSpPr txBox="1"/>
          <p:nvPr/>
        </p:nvSpPr>
        <p:spPr>
          <a:xfrm>
            <a:off x="2907241" y="3215060"/>
            <a:ext cx="3269700" cy="15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0" i="0" lang="es-419" sz="12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Sistema de información para la gestión de procesos académico-administrativos del </a:t>
            </a:r>
            <a:r>
              <a:rPr lang="es-419" sz="1200">
                <a:latin typeface="Work Sans Light"/>
                <a:ea typeface="Work Sans Light"/>
                <a:cs typeface="Work Sans Light"/>
                <a:sym typeface="Work Sans Light"/>
              </a:rPr>
              <a:t>C</a:t>
            </a:r>
            <a:r>
              <a:rPr b="0" i="0" lang="es-419" sz="12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olegio Militar Simon Bolivar</a:t>
            </a:r>
            <a:endParaRPr b="0" i="0" sz="12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t/>
            </a:r>
            <a:endParaRPr sz="12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Andres Acero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Samuel Sierra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Mariana Cortes 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Work Sans Light"/>
              <a:buNone/>
            </a:pP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Sergio </a:t>
            </a:r>
            <a:r>
              <a:rPr b="1" lang="es-419" sz="1200">
                <a:latin typeface="Work Sans"/>
                <a:ea typeface="Work Sans"/>
                <a:cs typeface="Work Sans"/>
                <a:sym typeface="Work Sans"/>
              </a:rPr>
              <a:t>Gómez</a:t>
            </a:r>
            <a:endParaRPr b="1" sz="1200"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143" name="Google Shape;143;p27" title="ChatGPT Image 19 ago 2025, 08_18_53 a.m.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95330" y="938388"/>
            <a:ext cx="1293523" cy="86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/>
        </p:nvSpPr>
        <p:spPr>
          <a:xfrm>
            <a:off x="2395465" y="860710"/>
            <a:ext cx="4353075" cy="636975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3400"/>
              <a:buFont typeface="Work Sans"/>
              <a:buNone/>
            </a:pPr>
            <a:r>
              <a:rPr b="1" i="0" lang="es-419" sz="40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 General</a:t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8"/>
          <p:cNvSpPr txBox="1"/>
          <p:nvPr/>
        </p:nvSpPr>
        <p:spPr>
          <a:xfrm>
            <a:off x="2455093" y="2007817"/>
            <a:ext cx="4233900" cy="2288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3025" lIns="86075" spcFirstLastPara="1" rIns="86075" wrap="square" tIns="430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i="0" lang="es-419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Desarrollar un sistema de información que gestione los procesos académicos y administrativos de</a:t>
            </a:r>
            <a:r>
              <a:rPr lang="es-419" sz="1600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l Colegio Militar Simon Bolivar</a:t>
            </a:r>
            <a:r>
              <a:rPr i="0" lang="es-419" sz="16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, tales como: administración de roles, asistencia, calificación de notas y gestión de novedades con el fin de optimizar procesos</a:t>
            </a:r>
            <a:endParaRPr i="0" sz="1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9"/>
          <p:cNvSpPr txBox="1"/>
          <p:nvPr/>
        </p:nvSpPr>
        <p:spPr>
          <a:xfrm>
            <a:off x="813629" y="581344"/>
            <a:ext cx="3467925" cy="5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9"/>
          <p:cNvSpPr txBox="1"/>
          <p:nvPr/>
        </p:nvSpPr>
        <p:spPr>
          <a:xfrm>
            <a:off x="492150" y="1278413"/>
            <a:ext cx="3372900" cy="26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 de Módulo administrativo: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los procesos académicos y convivenciales de la institución a través de asignar los roles y las funciones.</a:t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Objetivo específico de módulo de gestión de asistencia: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Automatizar los ingresos a la institución mediante un sistema de lectura de códigos qr que permite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mantener el orden de la asistencia </a:t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descr="1.700+ Escuelas Primarias Privadas Fotografías de stock, fotos e imágenes  libres de derechos - iStock" id="156" name="Google Shape;15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79875" y="1114425"/>
            <a:ext cx="4371975" cy="291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0"/>
          <p:cNvSpPr txBox="1"/>
          <p:nvPr/>
        </p:nvSpPr>
        <p:spPr>
          <a:xfrm>
            <a:off x="813629" y="581344"/>
            <a:ext cx="3467925" cy="507375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AA00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38AA00"/>
                </a:solidFill>
                <a:latin typeface="Work Sans"/>
                <a:ea typeface="Work Sans"/>
                <a:cs typeface="Work Sans"/>
                <a:sym typeface="Work Sans"/>
              </a:rPr>
              <a:t>Objetivos específicos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30"/>
          <p:cNvSpPr txBox="1"/>
          <p:nvPr/>
        </p:nvSpPr>
        <p:spPr>
          <a:xfrm>
            <a:off x="492150" y="1278413"/>
            <a:ext cx="33729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Módulo de gestión de notas: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las calificaciones de los estudiantes por parte de los docentes.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	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Además se implementará estadística de notas mediante IA.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i="0" lang="es-419" sz="1200" u="none" cap="none" strike="noStrik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Módulo de gestión de novedades: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Gestionar el registro de las novedades académicas y convivenciales de los estudiantes, facilitando la comunicación entre docentes, administrativos y acudientes.</a:t>
            </a:r>
            <a:endParaRPr b="1" i="0" sz="1200" u="none" cap="none" strike="noStrik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63" name="Google Shape;16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000" y="1336025"/>
            <a:ext cx="3859999" cy="257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1"/>
          <p:cNvSpPr txBox="1"/>
          <p:nvPr/>
        </p:nvSpPr>
        <p:spPr>
          <a:xfrm>
            <a:off x="5057944" y="708431"/>
            <a:ext cx="3312225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Planteamiento del problema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31"/>
          <p:cNvSpPr txBox="1"/>
          <p:nvPr/>
        </p:nvSpPr>
        <p:spPr>
          <a:xfrm>
            <a:off x="4812833" y="1451123"/>
            <a:ext cx="4138875" cy="189315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En la escuela Militar Simón Bolívar, La administración de tareas se hace a mano o con sistemas poco eficientes. Esto genera errores, pérdida de información y dificulta el seguimiento adecuado de los estudiantes. Además, el personal y los docentes deben dedicar mucho tiempo a estas tareas, lo que reduce su tiempo para otras actividades importantes.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31"/>
          <p:cNvPicPr preferRelativeResize="0"/>
          <p:nvPr/>
        </p:nvPicPr>
        <p:blipFill rotWithShape="1">
          <a:blip r:embed="rId4">
            <a:alphaModFix/>
          </a:blip>
          <a:srcRect b="0" l="0" r="-745" t="0"/>
          <a:stretch/>
        </p:blipFill>
        <p:spPr>
          <a:xfrm>
            <a:off x="541250" y="1054009"/>
            <a:ext cx="4363676" cy="303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2"/>
          <p:cNvSpPr txBox="1"/>
          <p:nvPr/>
        </p:nvSpPr>
        <p:spPr>
          <a:xfrm>
            <a:off x="422804" y="1411463"/>
            <a:ext cx="5088600" cy="65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3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PREGUNTA PROBLEMA</a:t>
            </a:r>
            <a:endParaRPr b="0" i="0" sz="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32"/>
          <p:cNvSpPr txBox="1"/>
          <p:nvPr/>
        </p:nvSpPr>
        <p:spPr>
          <a:xfrm>
            <a:off x="146213" y="2172694"/>
            <a:ext cx="4044600" cy="1051875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4191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s-419" sz="15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¿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Cómo podría un sistema de información  permitir a la institución educativa gestionar de manera eficiente los procesos administrativos-académico, mejorando la organización y la calidad del servicio educativo?</a:t>
            </a:r>
            <a:endParaRPr b="0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197961"/>
            <a:ext cx="4077563" cy="27475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/>
          <p:nvPr/>
        </p:nvSpPr>
        <p:spPr>
          <a:xfrm>
            <a:off x="412313" y="400650"/>
            <a:ext cx="4529250" cy="508275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3300"/>
              <a:buFont typeface="Work Sans"/>
              <a:buNone/>
            </a:pPr>
            <a:r>
              <a:rPr b="1" i="0" lang="es-419" sz="33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ALCANCE DEL PROYECTO</a:t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33"/>
          <p:cNvSpPr txBox="1"/>
          <p:nvPr/>
        </p:nvSpPr>
        <p:spPr>
          <a:xfrm>
            <a:off x="446488" y="1387837"/>
            <a:ext cx="4917300" cy="43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2250" lIns="84500" spcFirstLastPara="1" rIns="84500" wrap="square" tIns="4225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8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</a:t>
            </a: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 presente proyecto se enfoca en el desarrollo de un sistema de información para la gestión integral de procesos académicos y administrativos de la institución educativa Colegio Militar Simón Bolívar , el periodo de implementación del proyecto se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llevará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 a cabo durante la 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formación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 del 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tecnólogo</a:t>
            </a:r>
            <a:r>
              <a:rPr lang="es-419" sz="1000"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sz="1300"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permitirá el registro y control de la asistencia diaria de los estudiantes mediante la lectura de un código QR, la gestión de calificaciones por asignatura, así como la generación de  novedades académicas y disciplinarias que faciliten la toma de decisiones sobre el estudiante por parte del personal docente, administrativo y padres.</a:t>
            </a:r>
            <a:endParaRPr i="0" sz="10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sistema estará diseñado para ser utilizado por estudiantes, docentes, personal administrativo y padres quienes contarán con diferentes niveles de acceso y permisos según su función. Asimismo, se contempla una interfaz intuitiva y segura que facilite el uso eficiente del sistema.</a:t>
            </a:r>
            <a:endParaRPr i="0" sz="10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i="0" lang="es-419" sz="1000" u="none" cap="none" strike="noStrik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Cabe destacar que el proyecto no incluirá la integración con otros sistemas externos ni la gestión financiera o de recursos humanos. Tampoco se considerará la implementación para múltiples sedes o instituciones, centrándose exclusivamente en la optimización de la gestión escolar de una única institución educativa.</a:t>
            </a:r>
            <a:endParaRPr i="0" sz="1000" u="none" cap="none" strike="noStrike">
              <a:solidFill>
                <a:srgbClr val="000000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ágina 7 | Imágenes de Sujeto Clase - Descarga gratuita en Freepik" id="184" name="Google Shape;184;p33"/>
          <p:cNvPicPr preferRelativeResize="0"/>
          <p:nvPr/>
        </p:nvPicPr>
        <p:blipFill rotWithShape="1">
          <a:blip r:embed="rId4">
            <a:alphaModFix/>
          </a:blip>
          <a:srcRect b="13176" l="14419" r="13051" t="25242"/>
          <a:stretch/>
        </p:blipFill>
        <p:spPr>
          <a:xfrm>
            <a:off x="5499716" y="1537178"/>
            <a:ext cx="2909657" cy="1478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n 2025 podrían faltar 32.000 profesores idóneos en Chile. ¿Qué hacer para  que esto no pase? - Elige Educar" id="185" name="Google Shape;185;p33"/>
          <p:cNvPicPr preferRelativeResize="0"/>
          <p:nvPr/>
        </p:nvPicPr>
        <p:blipFill rotWithShape="1">
          <a:blip r:embed="rId5">
            <a:alphaModFix/>
          </a:blip>
          <a:srcRect b="8884" l="24246" r="29806" t="5962"/>
          <a:stretch/>
        </p:blipFill>
        <p:spPr>
          <a:xfrm>
            <a:off x="5499716" y="2962044"/>
            <a:ext cx="2909657" cy="1544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4"/>
          <p:cNvSpPr txBox="1"/>
          <p:nvPr/>
        </p:nvSpPr>
        <p:spPr>
          <a:xfrm>
            <a:off x="716390" y="697604"/>
            <a:ext cx="7361775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C"/>
              </a:buClr>
              <a:buSzPts val="2700"/>
              <a:buFont typeface="Work Sans"/>
              <a:buNone/>
            </a:pPr>
            <a:r>
              <a:rPr b="1" i="0" lang="es-419" sz="2700" u="none" cap="none" strike="noStrike">
                <a:solidFill>
                  <a:srgbClr val="4D4D4C"/>
                </a:solidFill>
                <a:latin typeface="Work Sans"/>
                <a:ea typeface="Work Sans"/>
                <a:cs typeface="Work Sans"/>
                <a:sym typeface="Work Sans"/>
              </a:rPr>
              <a:t>JUSTIFICACIÓN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4"/>
          <p:cNvSpPr txBox="1"/>
          <p:nvPr/>
        </p:nvSpPr>
        <p:spPr>
          <a:xfrm>
            <a:off x="247150" y="807400"/>
            <a:ext cx="4140600" cy="52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El Colegio Militar Simón Bolívar gestiona su sistema de notas, asistencias y observaciones de manera manual a lo cual se a generado una problemática de productividad y de manejo, esto a provocado retrasos en el sistema educativo como lo es la actualización de datos en la institución. 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P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ara poder eliminar estos problemas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es necesario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un sistema de información que facilite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gestión y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manejo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de notas, asistencias y observaciones que permitan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mejorar 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su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organización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y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el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 </a:t>
            </a:r>
            <a:r>
              <a:rPr b="0" i="0" lang="es-419" sz="1200" u="none" cap="none" strike="noStrik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seguimiento académico</a:t>
            </a: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s-419" sz="12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rPr>
              <a:t>La incorporación de este aplicativo permitirá optimizar la organización institucional, mejorar la comunicación interna y externa generando un acceso rápido, confiable y seguro a la información académica. De esta manera, se favorecerá el seguimiento del rendimiento estudiantil y se contribuirá al fortalecimiento del proceso educativo en general.</a:t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  <a:p>
            <a:pPr indent="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Work Sans Light"/>
              <a:ea typeface="Work Sans Light"/>
              <a:cs typeface="Work Sans Light"/>
              <a:sym typeface="Work Sans Light"/>
            </a:endParaRPr>
          </a:p>
        </p:txBody>
      </p:sp>
      <p:pic>
        <p:nvPicPr>
          <p:cNvPr id="192" name="Google Shape;192;p34" title="images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2945" y="1114472"/>
            <a:ext cx="3650250" cy="36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